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7" r:id="rId3"/>
    <p:sldId id="269" r:id="rId4"/>
    <p:sldId id="270" r:id="rId5"/>
    <p:sldId id="271" r:id="rId6"/>
    <p:sldId id="263" r:id="rId7"/>
    <p:sldId id="264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666" autoAdjust="0"/>
  </p:normalViewPr>
  <p:slideViewPr>
    <p:cSldViewPr snapToGrid="0">
      <p:cViewPr varScale="1">
        <p:scale>
          <a:sx n="90" d="100"/>
          <a:sy n="90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2023 Licking County Accidental Drug Overdose Fatalities (ADOF)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2023 Data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Sheet1!$A$19:$A$30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8-4003-89BD-D011DDDED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13122880"/>
        <c:axId val="1313123296"/>
      </c:barChart>
      <c:lineChart>
        <c:grouping val="standard"/>
        <c:varyColors val="0"/>
        <c:ser>
          <c:idx val="1"/>
          <c:order val="1"/>
          <c:tx>
            <c:v>4-Year Average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Sheet1!$B$19:$B$30</c:f>
              <c:numCache>
                <c:formatCode>0.0</c:formatCode>
                <c:ptCount val="12"/>
                <c:pt idx="0">
                  <c:v>2.75</c:v>
                </c:pt>
                <c:pt idx="1">
                  <c:v>3.75</c:v>
                </c:pt>
                <c:pt idx="2">
                  <c:v>4.75</c:v>
                </c:pt>
                <c:pt idx="3">
                  <c:v>3.5</c:v>
                </c:pt>
                <c:pt idx="4">
                  <c:v>6</c:v>
                </c:pt>
                <c:pt idx="5">
                  <c:v>3.25</c:v>
                </c:pt>
                <c:pt idx="6">
                  <c:v>3.5</c:v>
                </c:pt>
                <c:pt idx="7">
                  <c:v>4.5</c:v>
                </c:pt>
                <c:pt idx="8">
                  <c:v>3.25</c:v>
                </c:pt>
                <c:pt idx="9">
                  <c:v>3.75</c:v>
                </c:pt>
                <c:pt idx="10">
                  <c:v>3.5</c:v>
                </c:pt>
                <c:pt idx="11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18-4003-89BD-D011DDDED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3122880"/>
        <c:axId val="1313123296"/>
      </c:lineChart>
      <c:catAx>
        <c:axId val="1313122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13123296"/>
        <c:crosses val="autoZero"/>
        <c:auto val="1"/>
        <c:lblAlgn val="ctr"/>
        <c:lblOffset val="100"/>
        <c:noMultiLvlLbl val="0"/>
      </c:catAx>
      <c:valAx>
        <c:axId val="131312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131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Cause of Death for Accidental Overdoses by Drug Class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(Sheet1!$A$2:$A$5,Sheet1!$A$8,Sheet1!$A$11:$A$12)</c:f>
              <c:strCache>
                <c:ptCount val="7"/>
                <c:pt idx="0">
                  <c:v>Non-Fentanyl Opioids</c:v>
                </c:pt>
                <c:pt idx="1">
                  <c:v>Fentanyl Opioids</c:v>
                </c:pt>
                <c:pt idx="2">
                  <c:v>Stimulants</c:v>
                </c:pt>
                <c:pt idx="3">
                  <c:v>Depressants</c:v>
                </c:pt>
                <c:pt idx="4">
                  <c:v>Marijuana/Cannabis</c:v>
                </c:pt>
                <c:pt idx="5">
                  <c:v>Xylazine</c:v>
                </c:pt>
                <c:pt idx="6">
                  <c:v>Miscellaneous</c:v>
                </c:pt>
              </c:strCache>
              <c:extLst/>
            </c:strRef>
          </c:cat>
          <c:val>
            <c:numRef>
              <c:f>(Sheet1!$B$2:$B$5,Sheet1!$B$8,Sheet1!$B$11:$B$12)</c:f>
              <c:numCache>
                <c:formatCode>General</c:formatCode>
                <c:ptCount val="7"/>
                <c:pt idx="0">
                  <c:v>6</c:v>
                </c:pt>
                <c:pt idx="1">
                  <c:v>55</c:v>
                </c:pt>
                <c:pt idx="2">
                  <c:v>40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5048-4CF9-B046-E2A4D32E0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 Data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(Sheet1!$A$2:$A$5,Sheet1!$A$8,Sheet1!$A$11:$A$12)</c:f>
              <c:strCache>
                <c:ptCount val="7"/>
                <c:pt idx="0">
                  <c:v>Non-Fentanyl Opioids</c:v>
                </c:pt>
                <c:pt idx="1">
                  <c:v>Fentanyl Opioids</c:v>
                </c:pt>
                <c:pt idx="2">
                  <c:v>Stimulants</c:v>
                </c:pt>
                <c:pt idx="3">
                  <c:v>Depressants</c:v>
                </c:pt>
                <c:pt idx="4">
                  <c:v>Marijuana/Cannabis</c:v>
                </c:pt>
                <c:pt idx="5">
                  <c:v>Xylazine</c:v>
                </c:pt>
                <c:pt idx="6">
                  <c:v>Miscellaneous</c:v>
                </c:pt>
              </c:strCache>
              <c:extLst/>
            </c:strRef>
          </c:cat>
          <c:val>
            <c:numRef>
              <c:f>(Sheet1!$C$2:$C$5,Sheet1!$C$8,Sheet1!$C$11:$C$12)</c:f>
              <c:numCache>
                <c:formatCode>General</c:formatCode>
                <c:ptCount val="7"/>
                <c:pt idx="0">
                  <c:v>2</c:v>
                </c:pt>
                <c:pt idx="1">
                  <c:v>16</c:v>
                </c:pt>
                <c:pt idx="2">
                  <c:v>8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5048-4CF9-B046-E2A4D32E0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0583264"/>
        <c:axId val="421484560"/>
      </c:barChart>
      <c:catAx>
        <c:axId val="1010583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Drug Class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21484560"/>
        <c:crosses val="autoZero"/>
        <c:auto val="1"/>
        <c:lblAlgn val="ctr"/>
        <c:lblOffset val="100"/>
        <c:noMultiLvlLbl val="0"/>
      </c:catAx>
      <c:valAx>
        <c:axId val="42148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10583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Accidental</a:t>
            </a:r>
            <a:r>
              <a:rPr lang="en-US" baseline="0" dirty="0"/>
              <a:t> </a:t>
            </a:r>
            <a:r>
              <a:rPr lang="en-US" dirty="0"/>
              <a:t>Fentanyl-Related Drug Overdose Fatalities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Other Drugs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14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5-4966-92AC-EF5C33A9D570}"/>
            </c:ext>
          </c:extLst>
        </c:ser>
        <c:ser>
          <c:idx val="1"/>
          <c:order val="1"/>
          <c:tx>
            <c:v>Fentanyl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</c:v>
                </c:pt>
                <c:pt idx="1">
                  <c:v>33</c:v>
                </c:pt>
                <c:pt idx="2">
                  <c:v>40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5-4966-92AC-EF5C33A9D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0610640"/>
        <c:axId val="1627433200"/>
      </c:barChart>
      <c:catAx>
        <c:axId val="101061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627433200"/>
        <c:crosses val="autoZero"/>
        <c:auto val="1"/>
        <c:lblAlgn val="ctr"/>
        <c:lblOffset val="100"/>
        <c:noMultiLvlLbl val="0"/>
      </c:catAx>
      <c:valAx>
        <c:axId val="162743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10610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2023 LCHD Project DAWN Naloxone/NARCAN®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34334961585613"/>
          <c:y val="8.5836176247820098E-2"/>
          <c:w val="0.76971288221254319"/>
          <c:h val="0.43080868750342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LCHD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 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 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59</c:v>
                </c:pt>
                <c:pt idx="1">
                  <c:v>28</c:v>
                </c:pt>
                <c:pt idx="2">
                  <c:v>54</c:v>
                </c:pt>
                <c:pt idx="3">
                  <c:v>77</c:v>
                </c:pt>
                <c:pt idx="4">
                  <c:v>143</c:v>
                </c:pt>
                <c:pt idx="5">
                  <c:v>79</c:v>
                </c:pt>
                <c:pt idx="6">
                  <c:v>77</c:v>
                </c:pt>
                <c:pt idx="7">
                  <c:v>173</c:v>
                </c:pt>
                <c:pt idx="8">
                  <c:v>304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5-4AE3-8DF4-CB914FC22933}"/>
            </c:ext>
          </c:extLst>
        </c:ser>
        <c:ser>
          <c:idx val="13"/>
          <c:order val="12"/>
          <c:tx>
            <c:v>Secondary Distributors</c:v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Sheet1!$N$2:$N$13</c:f>
              <c:numCache>
                <c:formatCode>General</c:formatCode>
                <c:ptCount val="12"/>
                <c:pt idx="0">
                  <c:v>17</c:v>
                </c:pt>
                <c:pt idx="1">
                  <c:v>11</c:v>
                </c:pt>
                <c:pt idx="2">
                  <c:v>4</c:v>
                </c:pt>
                <c:pt idx="3">
                  <c:v>25</c:v>
                </c:pt>
                <c:pt idx="4">
                  <c:v>18</c:v>
                </c:pt>
                <c:pt idx="5">
                  <c:v>10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D-424F-9174-387FE6EAF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9089215"/>
        <c:axId val="1299089631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MHA/BHP/Genoa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4</c:v>
                      </c:pt>
                      <c:pt idx="1">
                        <c:v>4</c:v>
                      </c:pt>
                      <c:pt idx="2">
                        <c:v>2</c:v>
                      </c:pt>
                      <c:pt idx="3">
                        <c:v>14</c:v>
                      </c:pt>
                      <c:pt idx="4">
                        <c:v>5</c:v>
                      </c:pt>
                      <c:pt idx="5">
                        <c:v>1</c:v>
                      </c:pt>
                      <c:pt idx="6">
                        <c:v>3</c:v>
                      </c:pt>
                      <c:pt idx="7">
                        <c:v>0</c:v>
                      </c:pt>
                      <c:pt idx="8">
                        <c:v>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4F75-4AE3-8DF4-CB914FC2293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Shepherd Hill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1</c:v>
                      </c:pt>
                      <c:pt idx="1">
                        <c:v>3</c:v>
                      </c:pt>
                      <c:pt idx="2">
                        <c:v>1</c:v>
                      </c:pt>
                      <c:pt idx="3">
                        <c:v>2</c:v>
                      </c:pt>
                      <c:pt idx="4">
                        <c:v>2</c:v>
                      </c:pt>
                      <c:pt idx="5">
                        <c:v>5</c:v>
                      </c:pt>
                      <c:pt idx="6">
                        <c:v>1</c:v>
                      </c:pt>
                      <c:pt idx="7">
                        <c:v>0</c:v>
                      </c:pt>
                      <c:pt idx="8">
                        <c:v>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F75-4AE3-8DF4-CB914FC22933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FHS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4F75-4AE3-8DF4-CB914FC2293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Day Reporting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8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4F75-4AE3-8DF4-CB914FC22933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The Main Place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4F75-4AE3-8DF4-CB914FC2293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LAPP/QRT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4F75-4AE3-8DF4-CB914FC22933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Trinity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Sheet1!$I$2:$I$13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3DB3-46CF-B8D3-369A918C4E2A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Pre-Trial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4</c:v>
                      </c:pt>
                      <c:pt idx="1">
                        <c:v>4</c:v>
                      </c:pt>
                      <c:pt idx="2">
                        <c:v>1</c:v>
                      </c:pt>
                      <c:pt idx="3">
                        <c:v>9</c:v>
                      </c:pt>
                      <c:pt idx="4">
                        <c:v>9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DB3-46CF-B8D3-369A918C4E2A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Care Now Clinic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A9D9-446F-8709-7ADB1E80DB5A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Brightview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8D46-402C-90F4-5A11DFFDCE96}"/>
                  </c:ext>
                </c:extLst>
              </c15:ser>
            </c15:filteredBarSeries>
            <c15:filteredBarSeries>
              <c15:ser>
                <c:idx val="12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OhioMHAS</c:v>
                      </c:pt>
                    </c:strCache>
                  </c:strRef>
                </c:tx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 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Sheet1!$M$2:$M$13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D46-402C-90F4-5A11DFFDCE96}"/>
                  </c:ext>
                </c:extLst>
              </c15:ser>
            </c15:filteredBarSeries>
          </c:ext>
        </c:extLst>
      </c:barChart>
      <c:catAx>
        <c:axId val="1299089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9089631"/>
        <c:crosses val="autoZero"/>
        <c:auto val="1"/>
        <c:lblAlgn val="ctr"/>
        <c:lblOffset val="100"/>
        <c:noMultiLvlLbl val="0"/>
      </c:catAx>
      <c:valAx>
        <c:axId val="129908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9908921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2023 Known Naloxone Overdose Reversals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Reversals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</c:v>
                </c:pt>
                <c:pt idx="1">
                  <c:v>12</c:v>
                </c:pt>
                <c:pt idx="2">
                  <c:v>14</c:v>
                </c:pt>
                <c:pt idx="3">
                  <c:v>19</c:v>
                </c:pt>
                <c:pt idx="4">
                  <c:v>10</c:v>
                </c:pt>
                <c:pt idx="5">
                  <c:v>19</c:v>
                </c:pt>
                <c:pt idx="6">
                  <c:v>17</c:v>
                </c:pt>
                <c:pt idx="7">
                  <c:v>11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F-4660-970E-952F90D7B0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36759375"/>
        <c:axId val="12367550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5FF-4660-970E-952F90D7B09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Sheet1!$D$2:$D$13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FEFD-4DAF-9AB9-3CAB64AB6A23}"/>
                  </c:ext>
                </c:extLst>
              </c15:ser>
            </c15:filteredBarSeries>
          </c:ext>
        </c:extLst>
      </c:barChart>
      <c:catAx>
        <c:axId val="12367593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36755055"/>
        <c:crosses val="autoZero"/>
        <c:auto val="1"/>
        <c:lblAlgn val="ctr"/>
        <c:lblOffset val="100"/>
        <c:noMultiLvlLbl val="0"/>
      </c:catAx>
      <c:valAx>
        <c:axId val="1236755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3675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F3B64127-E2AC-4500-B84E-633DA27BB2C6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FDB1D705-7399-430B-9140-A1148E930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9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4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1D705-7399-430B-9140-A1148E9306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2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79F6-3650-4CF1-B63B-254E47F15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3E765-9DAB-430D-B9E5-829BFF0EC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EA49-F127-43A1-B9C8-34B7D3AF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E9168-7682-403F-B807-53A9556F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9204-8D64-4F23-B0DB-97EBE5A5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5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E330-F04D-43E1-A473-836BE4C9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30200-DD10-40BE-9AA9-702885FE6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A3AB0-2922-4F6F-ADE9-328B852A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0D25-C647-41E3-8114-70DC60C9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E40D-5206-48DE-875E-6B2DCD28A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500F1-DD90-44F0-9B60-FC11DDC5A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5D0D7-E5CE-4947-91B6-12322F89A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A05D-ACA9-45B0-97CA-BD56E085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4CC18-D3B5-4F37-A324-825940AE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AED57-FBAE-4F9C-91BB-FC65DC7C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9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139DF-68E0-424D-B5E3-71E1E97A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B763-15EF-4448-B2CD-60ED5AFD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E6FBA-4616-4A98-9B54-41818FCE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317B0-44ED-44FD-9297-3893FD93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8AD44-8B3B-4E36-BCA2-28BFF9A3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09BF-BB86-443E-8798-F8AE90ECA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551F7-B601-4468-95ED-AFCE3842B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BB339-FEE7-4189-8666-80DB807F1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DF67-C2C5-40B5-926A-235BC647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8C9A6-3650-4DEB-AFB5-72D85A44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28880-32C1-43DC-8D73-76B5D1B7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81C9D-33E2-45B7-996C-00370FAD4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37212-370C-4DD4-9AF1-B16CED828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A68E7-13F8-4CC4-8D34-BD295FB3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AA113-61E4-4924-A74F-C7BA3F82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F2E06-143C-4370-9BDB-8435AC15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6CE39-210A-4E4A-98F6-99FB861B3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EFDC3-D717-4D15-803C-9DD1A5EB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1CD57-186B-4D55-B757-F006F366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A6CE7-1F8B-4F46-83FC-654D488E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DF4A8-5C5B-4CB5-B865-42D987339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E018D-D001-4E57-AA1B-E700470F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6F405-FDBC-4B45-8FC2-7A05C4D7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286564-325C-4516-B751-301A0080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3516-9409-4568-8531-3CAAFF61A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7B47E-A4FB-4DC0-B96F-32A7E49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4BF9D-C362-45E5-AF5C-B99130CE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79A5E-4E7E-4F39-BE22-A732A3FD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6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19952-B4F2-4DD1-9B48-3D4C0C84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EF1CA-4AE4-4401-BAA0-AF01493B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3B785-1AB2-4CD5-BD2B-209EE529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9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5A5AD-B3D2-4488-A21F-748AD601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3823E-BABA-40A6-A2F4-DFF2608A7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DA412-6673-4DFC-837D-43B119995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0BB93-B1E9-42E6-AE97-577C1030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5F667-B2AE-4355-A13D-C1CB84DC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A798D4-61AF-413B-877C-41CC6A4A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8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BD00D-1171-4FD9-80E1-2C4AD3E3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04FDD-65B3-4C35-952B-BFCC1E610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971EB-52BA-4A00-BC80-D0199CC56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B89A1-A7F0-4E43-98F8-F7A091F6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E3889-3CB4-4200-8966-A020D082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C2FCE-EF25-4B33-9E66-644C127F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3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8B5ED1-5D0B-4C91-A3D8-AC7210BD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97051-9603-47FC-B7EF-AB195D4A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44B4C-4F4F-4847-96A3-821B82A3D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3CC2-73EE-4933-BDAF-7AA617EFC2C4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BE670-8A19-4C18-8417-E64A3D4C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2D002-8678-4D73-9259-ECE15762C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4907-179F-43B8-87E7-AED8D75A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hyperlink" Target="https://www.dea.gov/sites/default/files/2022-12/2022_DOA_eBook_File_Fin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293F-795A-4DB9-A922-0C2B1C371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0" y="2878472"/>
            <a:ext cx="10909073" cy="16546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Licking County Drug Overdose Prevention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B1C9E-60A7-4D0A-9C0B-ED89FDE8E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2" y="4831071"/>
            <a:ext cx="9622971" cy="771743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2023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695B2AF-D239-43D8-BF08-5CFBE6998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38" y="595852"/>
            <a:ext cx="10284036" cy="182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2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961551-24B5-41D4-8C0A-92CE0C373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26" y="189855"/>
            <a:ext cx="5012742" cy="8922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B6DA30-D5ED-4F42-972A-409B992859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6361" y="5386251"/>
            <a:ext cx="11499273" cy="130890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Above, the orange line represents the 4-year monthly average of confirmed ADOF from 2019-2022. The blue bars depict confirmed fatal overdose data for 2023. This data is confirmed by the Licking County Coroner’s Office (LCCO) and the Ohio Public Health Information Warehouse: Mortality Dataset. </a:t>
            </a:r>
            <a:b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Please note, this graph will be updated as toxicology reports become available.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4D0148-1C34-47DA-8167-C7CF1839ECBA}"/>
              </a:ext>
            </a:extLst>
          </p:cNvPr>
          <p:cNvSpPr txBox="1">
            <a:spLocks/>
          </p:cNvSpPr>
          <p:nvPr/>
        </p:nvSpPr>
        <p:spPr>
          <a:xfrm>
            <a:off x="150420" y="968647"/>
            <a:ext cx="11499273" cy="616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1400" dirty="0">
                <a:latin typeface="+mn-lt"/>
                <a:ea typeface="Calibri" panose="020F0502020204030204" pitchFamily="34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3D79230-711B-B796-485D-EDE3A6A618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432816"/>
              </p:ext>
            </p:extLst>
          </p:nvPr>
        </p:nvGraphicFramePr>
        <p:xfrm>
          <a:off x="542301" y="968647"/>
          <a:ext cx="11107392" cy="441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664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40B187-BE44-4A70-9D06-48177D89D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26" y="158505"/>
            <a:ext cx="5012742" cy="8922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F04850-9710-4ECC-907C-73A7384A5D99}"/>
              </a:ext>
            </a:extLst>
          </p:cNvPr>
          <p:cNvSpPr txBox="1"/>
          <p:nvPr/>
        </p:nvSpPr>
        <p:spPr>
          <a:xfrm>
            <a:off x="548889" y="5515062"/>
            <a:ext cx="110942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 above shows the frequency of 2023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of Death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substances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accidental drug overdoses by Drug Classes from the DEA’s “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Drugs of Abuse Resource Guide 2022 Edition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Data is confirmed by the Licking County Coroners Office toxicology reports and does not reflect the total number of overdoses reported through ODMAP.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Please note, this graph will be updated as toxicology reports become available.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170D67-4DD1-2CA5-6F55-936471EC20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485764"/>
              </p:ext>
            </p:extLst>
          </p:nvPr>
        </p:nvGraphicFramePr>
        <p:xfrm>
          <a:off x="548888" y="1050724"/>
          <a:ext cx="11094221" cy="4464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8740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40B187-BE44-4A70-9D06-48177D89D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26" y="158505"/>
            <a:ext cx="5012742" cy="8922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F04850-9710-4ECC-907C-73A7384A5D99}"/>
              </a:ext>
            </a:extLst>
          </p:cNvPr>
          <p:cNvSpPr txBox="1"/>
          <p:nvPr/>
        </p:nvSpPr>
        <p:spPr>
          <a:xfrm>
            <a:off x="548889" y="5515062"/>
            <a:ext cx="11094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graph above shows the comparison of fentanyl-related and non-fentanyl-related accidental overdose fatalities. Data is confirmed by the Licking County Coroners Office toxicology reports and does not reflect the total number of overdoses reported through ODMAP.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Please note, this graph will be updated as toxicology reports become available.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87BD6E0-02ED-0D31-CCEE-B493BA2F4F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31561"/>
              </p:ext>
            </p:extLst>
          </p:nvPr>
        </p:nvGraphicFramePr>
        <p:xfrm>
          <a:off x="548889" y="934497"/>
          <a:ext cx="11094221" cy="4580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20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40B187-BE44-4A70-9D06-48177D89D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26" y="158505"/>
            <a:ext cx="5012742" cy="8922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499245-D5AA-123A-6AF1-EF7D85BD9A10}"/>
              </a:ext>
            </a:extLst>
          </p:cNvPr>
          <p:cNvSpPr txBox="1"/>
          <p:nvPr/>
        </p:nvSpPr>
        <p:spPr>
          <a:xfrm>
            <a:off x="2908264" y="967523"/>
            <a:ext cx="637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Licking County - ODMAP National Map Overdose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C8EB68-F55D-D95F-E663-1BF350B854D1}"/>
              </a:ext>
            </a:extLst>
          </p:cNvPr>
          <p:cNvSpPr txBox="1"/>
          <p:nvPr/>
        </p:nvSpPr>
        <p:spPr>
          <a:xfrm>
            <a:off x="718682" y="1574763"/>
            <a:ext cx="483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September 1, 2023 – September 30,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071B66-BF62-5CA3-7BEE-9F3AB6202DBC}"/>
              </a:ext>
            </a:extLst>
          </p:cNvPr>
          <p:cNvSpPr txBox="1"/>
          <p:nvPr/>
        </p:nvSpPr>
        <p:spPr>
          <a:xfrm>
            <a:off x="7005885" y="1521521"/>
            <a:ext cx="437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January 1, 2023 – September 30,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8B8D86-676B-0880-B33C-113F8F32D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296" y="5893550"/>
            <a:ext cx="11111408" cy="8141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BC2E71-256E-8A87-08B3-BC3436CDD7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88" y="2025210"/>
            <a:ext cx="5431935" cy="32908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500818-4818-40B3-E06A-C0A8F26E8A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1779" y="1992432"/>
            <a:ext cx="5633154" cy="33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2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83D73DDF-DBE7-4301-B377-6ED284E6F55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3525462"/>
              </p:ext>
            </p:extLst>
          </p:nvPr>
        </p:nvGraphicFramePr>
        <p:xfrm>
          <a:off x="278003" y="992624"/>
          <a:ext cx="11635991" cy="5096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2B397F6-67BA-4069-A399-CA581964CF57}"/>
              </a:ext>
            </a:extLst>
          </p:cNvPr>
          <p:cNvSpPr txBox="1"/>
          <p:nvPr/>
        </p:nvSpPr>
        <p:spPr>
          <a:xfrm>
            <a:off x="3589628" y="5442842"/>
            <a:ext cx="4755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Naloxone/NARCAN ® Distribution to date: 798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 Naloxone/NARCAN® Distribution: 1,019</a:t>
            </a: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Naloxone/NARCAN® Distribution: 1,220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FAA6C7-A18B-421B-96A0-C20EA3F28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628" y="100405"/>
            <a:ext cx="5012742" cy="89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7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B87838E-A8C4-414D-81ED-78406EEA92FB}"/>
              </a:ext>
            </a:extLst>
          </p:cNvPr>
          <p:cNvSpPr txBox="1"/>
          <p:nvPr/>
        </p:nvSpPr>
        <p:spPr>
          <a:xfrm>
            <a:off x="180108" y="5687183"/>
            <a:ext cx="11831782" cy="1002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*The above graph depicts known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aloxone overdose reversals reported to the Licking County Health Department.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**This data does not include all Naloxone overdose reversals in Licking County.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022665-0216-4B00-93FE-88B97E5B7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28" y="152400"/>
            <a:ext cx="5012742" cy="892219"/>
          </a:xfrm>
          <a:prstGeom prst="rect">
            <a:avLst/>
          </a:pr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5CFF35A9-C13D-499D-9AD0-59988BBFC4D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1574198"/>
              </p:ext>
            </p:extLst>
          </p:nvPr>
        </p:nvGraphicFramePr>
        <p:xfrm>
          <a:off x="775854" y="899071"/>
          <a:ext cx="10640290" cy="478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40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</TotalTime>
  <Words>337</Words>
  <Application>Microsoft Office PowerPoint</Application>
  <PresentationFormat>Widescreen</PresentationFormat>
  <Paragraphs>36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Licking County Drug Overdose Prevention </vt:lpstr>
      <vt:lpstr>Above, the orange line represents the 4-year monthly average of confirmed ADOF from 2019-2022. The blue bars depict confirmed fatal overdose data for 2023. This data is confirmed by the Licking County Coroner’s Office (LCCO) and the Ohio Public Health Information Warehouse: Mortality Dataset.   * Please note, this graph will be updated as toxicology reports become available.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Licking County Drug Overdose Prevention</dc:title>
  <dc:creator>Logan Legg</dc:creator>
  <cp:lastModifiedBy>Brianna Perkins</cp:lastModifiedBy>
  <cp:revision>205</cp:revision>
  <cp:lastPrinted>2021-12-06T19:13:13Z</cp:lastPrinted>
  <dcterms:created xsi:type="dcterms:W3CDTF">2021-12-06T14:46:31Z</dcterms:created>
  <dcterms:modified xsi:type="dcterms:W3CDTF">2023-10-18T13:47:54Z</dcterms:modified>
</cp:coreProperties>
</file>